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0" r:id="rId4"/>
    <p:sldId id="266" r:id="rId5"/>
    <p:sldId id="292" r:id="rId6"/>
    <p:sldId id="272" r:id="rId7"/>
    <p:sldId id="296" r:id="rId8"/>
    <p:sldId id="297" r:id="rId9"/>
    <p:sldId id="284" r:id="rId10"/>
    <p:sldId id="287" r:id="rId11"/>
    <p:sldId id="29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2"/>
    <a:srgbClr val="3984BF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8" autoAdjust="0"/>
    <p:restoredTop sz="94920" autoAdjust="0"/>
  </p:normalViewPr>
  <p:slideViewPr>
    <p:cSldViewPr snapToGrid="0">
      <p:cViewPr varScale="1">
        <p:scale>
          <a:sx n="87" d="100"/>
          <a:sy n="87" d="100"/>
        </p:scale>
        <p:origin x="864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受到网格法中，湍流模型起源的启发，粒子法中对应的是粒子相互作用。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知行微思工作室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知行微思工作室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知行微思工作室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知行微思工作室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知行微思工作室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知行微思工作室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29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知行微思工作室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知行微思工作室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07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知行微思工作室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63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知行微思工作室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Quadtree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baike.baidu.com/item/%E5%9B%9B%E5%8F%89%E6%A0%91/855765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csdn.net/qq_39300235/article/details/102657777" TargetMode="External"/><Relationship Id="rId5" Type="http://schemas.openxmlformats.org/officeDocument/2006/relationships/hyperlink" Target="https://www.zhihu.com/question/67860343/answer/336070565" TargetMode="External"/><Relationship Id="rId4" Type="http://schemas.openxmlformats.org/officeDocument/2006/relationships/hyperlink" Target="https://github.com/InteractiveComputerGraphics/SPlisHSPlas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hyperlink" Target="https://github.com/zoziha/quad-tree)(M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zoziha.github.io/SPH-homework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oziha.github.io/SPH/" TargetMode="External"/><Relationship Id="rId5" Type="http://schemas.openxmlformats.org/officeDocument/2006/relationships/hyperlink" Target="https://github.com/zoziha/SPH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177536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27257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059625"/>
            <a:ext cx="12192000" cy="286136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EA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2738" y="2669091"/>
            <a:ext cx="1219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`SPH`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的舰</a:t>
            </a:r>
            <a:r>
              <a:rPr lang="zh-CN" altLang="en-US" sz="2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船波浪砰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击力学仿</a:t>
            </a:r>
            <a:r>
              <a:rPr lang="zh-CN" altLang="en-US" sz="2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</a:t>
            </a:r>
            <a:endParaRPr lang="en-US" altLang="zh-CN" sz="2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直接数值模</a:t>
            </a:r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拟和粒子搜索</a:t>
            </a:r>
            <a:endParaRPr lang="en-US" altLang="zh-CN" sz="54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35" y="517405"/>
            <a:ext cx="4226054" cy="1122364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2072832" y="5366471"/>
            <a:ext cx="5115454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左志华（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zuo.zhihua@qq.com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7444961" y="5366471"/>
            <a:ext cx="223646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廖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康平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66053" y="6238690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</a:t>
            </a:r>
            <a:r>
              <a:rPr lang="zh-CN" altLang="en-US" b="1" u="sng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滨工程大学 船舶工程学院</a:t>
            </a:r>
            <a:endParaRPr lang="zh-CN" altLang="en-US" u="sng" dirty="0">
              <a:solidFill>
                <a:srgbClr val="004EA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直接数值模拟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流体控制方程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92792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粒子搜索实例：</a:t>
            </a:r>
          </a:p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四叉树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551948" y="101431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不完全回答，两个问题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0" y="118033"/>
            <a:ext cx="1967014" cy="522403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5"/>
          <p:cNvSpPr>
            <a:spLocks noChangeArrowheads="1"/>
          </p:cNvSpPr>
          <p:nvPr/>
        </p:nvSpPr>
        <p:spPr bwMode="gray">
          <a:xfrm>
            <a:off x="609599" y="1739456"/>
            <a:ext cx="10916552" cy="479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en-US" altLang="zh-CN" sz="1540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en-US" altLang="zh-CN" sz="1540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J.J. Monaghan. </a:t>
            </a:r>
            <a:r>
              <a:rPr lang="en-US" altLang="zh-CN" sz="1540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sz="154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turbulence model for Smoothed </a:t>
            </a:r>
            <a:r>
              <a:rPr lang="en-US" altLang="zh-CN" sz="154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Particle </a:t>
            </a:r>
            <a:r>
              <a:rPr lang="en-US" altLang="zh-CN" sz="1540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Hydrodynamics[J]. 2011.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en-US" altLang="zh-CN" sz="1540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en-US" altLang="zh-CN" sz="154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G. R. Liu, M. B. Liu. </a:t>
            </a:r>
            <a:r>
              <a:rPr lang="zh-CN" altLang="en-US" sz="154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光滑粒子流体动力学</a:t>
            </a:r>
            <a:r>
              <a:rPr lang="en-US" altLang="zh-CN" sz="154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54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一种无网格粒子法</a:t>
            </a:r>
            <a:r>
              <a:rPr lang="en-US" altLang="zh-CN" sz="154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[M]. </a:t>
            </a:r>
            <a:r>
              <a:rPr lang="zh-CN" altLang="en-US" sz="154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湖南大学出版社</a:t>
            </a:r>
            <a:r>
              <a:rPr lang="en-US" altLang="zh-CN" sz="154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54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</a:t>
            </a:r>
            <a:r>
              <a:rPr lang="en-US" altLang="zh-CN" sz="154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2005. 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en-US" altLang="zh-CN" sz="1540" noProof="1">
                <a:solidFill>
                  <a:srgbClr val="333333"/>
                </a:solidFill>
                <a:cs typeface="Arial" panose="020B0604020202020204" pitchFamily="34" charset="0"/>
              </a:rPr>
              <a:t>[3] Dan Koschier, et al. SPH Techniques for the Physics Based Simulation of Fluids </a:t>
            </a:r>
            <a:r>
              <a:rPr lang="en-US" altLang="zh-CN" sz="1540" noProof="1">
                <a:solidFill>
                  <a:srgbClr val="333333"/>
                </a:solidFill>
                <a:cs typeface="Arial" panose="020B0604020202020204" pitchFamily="34" charset="0"/>
              </a:rPr>
              <a:t>and </a:t>
            </a:r>
            <a:r>
              <a:rPr lang="en-US" altLang="zh-CN" sz="1540" noProof="1" smtClean="0">
                <a:solidFill>
                  <a:srgbClr val="333333"/>
                </a:solidFill>
                <a:cs typeface="Arial" panose="020B0604020202020204" pitchFamily="34" charset="0"/>
              </a:rPr>
              <a:t>Solids[J]. 2019.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en-US" altLang="zh-CN" sz="1540" noProof="1">
                <a:solidFill>
                  <a:srgbClr val="333333"/>
                </a:solidFill>
                <a:cs typeface="Arial" panose="020B0604020202020204" pitchFamily="34" charset="0"/>
              </a:rPr>
              <a:t>[4] SPlisHSPlasH</a:t>
            </a:r>
            <a:r>
              <a:rPr lang="en-US" altLang="zh-CN" sz="1540" noProof="1">
                <a:solidFill>
                  <a:srgbClr val="333333"/>
                </a:solidFill>
                <a:cs typeface="Arial" panose="020B0604020202020204" pitchFamily="34" charset="0"/>
              </a:rPr>
              <a:t>. </a:t>
            </a:r>
            <a:r>
              <a:rPr lang="en-US" altLang="zh-CN" sz="1540" noProof="1" smtClean="0">
                <a:solidFill>
                  <a:srgbClr val="333333"/>
                </a:solidFill>
                <a:cs typeface="Arial" panose="020B0604020202020204" pitchFamily="34" charset="0"/>
                <a:hlinkClick r:id="rId4"/>
              </a:rPr>
              <a:t>https</a:t>
            </a:r>
            <a:r>
              <a:rPr lang="en-US" altLang="zh-CN" sz="1540" noProof="1">
                <a:solidFill>
                  <a:srgbClr val="333333"/>
                </a:solidFill>
                <a:cs typeface="Arial" panose="020B0604020202020204" pitchFamily="34" charset="0"/>
                <a:hlinkClick r:id="rId4"/>
              </a:rPr>
              <a:t>://</a:t>
            </a:r>
            <a:r>
              <a:rPr lang="en-US" altLang="zh-CN" sz="1540" noProof="1" smtClean="0">
                <a:solidFill>
                  <a:srgbClr val="333333"/>
                </a:solidFill>
                <a:cs typeface="Arial" panose="020B0604020202020204" pitchFamily="34" charset="0"/>
                <a:hlinkClick r:id="rId4"/>
              </a:rPr>
              <a:t>github.com/InteractiveComputerGraphics/SPlisHSPlasH</a:t>
            </a:r>
            <a:r>
              <a:rPr lang="en-US" altLang="zh-CN" sz="1540" noProof="1" smtClean="0">
                <a:solidFill>
                  <a:srgbClr val="333333"/>
                </a:solidFill>
                <a:cs typeface="Arial" panose="020B0604020202020204" pitchFamily="34" charset="0"/>
              </a:rPr>
              <a:t>. 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en-US" altLang="zh-CN" sz="1540" noProof="1" smtClean="0">
                <a:solidFill>
                  <a:srgbClr val="333333"/>
                </a:solidFill>
                <a:cs typeface="Arial" panose="020B0604020202020204" pitchFamily="34" charset="0"/>
              </a:rPr>
              <a:t>[5] </a:t>
            </a:r>
            <a:r>
              <a:rPr lang="zh-CN" altLang="en-US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你</a:t>
            </a:r>
            <a:r>
              <a:rPr lang="zh-CN" altLang="en-US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在生活中用过最高级的算法知识是什</a:t>
            </a:r>
            <a:r>
              <a:rPr lang="zh-CN" altLang="en-US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么</a:t>
            </a:r>
            <a:r>
              <a:rPr lang="zh-CN" altLang="en-US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[EB/OL]. 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2018-03-12) 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5"/>
              </a:rPr>
              <a:t>https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5"/>
              </a:rPr>
              <a:t>://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5"/>
              </a:rPr>
              <a:t>www.zhihu.com/question/67860343/answer/336070565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[6] SPH</a:t>
            </a:r>
            <a:r>
              <a:rPr lang="zh-CN" altLang="en-US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（光滑粒子流体动力学）流体模拟实现二：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SPH</a:t>
            </a:r>
            <a:r>
              <a:rPr lang="zh-CN" altLang="en-US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算法（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算法实</a:t>
            </a:r>
            <a:r>
              <a:rPr lang="zh-CN" altLang="en-US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现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1[EB/OL]. (2019-10-21) 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6"/>
              </a:rPr>
              <a:t>https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6"/>
              </a:rPr>
              <a:t>://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6"/>
              </a:rPr>
              <a:t>blog.csdn.net/qq_39300235/article/details/102657777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[7] </a:t>
            </a:r>
            <a:r>
              <a:rPr lang="zh-CN" altLang="en-US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百度百科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  <a:r>
              <a:rPr lang="zh-CN" altLang="en-US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四叉树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[EB/OL]. 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7"/>
              </a:rPr>
              <a:t>https://baike.baidu.com/item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7"/>
              </a:rPr>
              <a:t>/%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7"/>
              </a:rPr>
              <a:t>E5%9B%9B%E5%8F%89%E6%A0%91/8557650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[8] </a:t>
            </a:r>
            <a:r>
              <a:rPr lang="zh-CN" altLang="en-US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维基百科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  <a:r>
              <a:rPr lang="zh-CN" altLang="en-US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四叉树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[EB/OL]. 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8"/>
              </a:rPr>
              <a:t>https</a:t>
            </a:r>
            <a:r>
              <a:rPr lang="en-US" altLang="zh-CN" sz="154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8"/>
              </a:rPr>
              <a:t>://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8"/>
              </a:rPr>
              <a:t>en.wikipedia.org/wiki/Quadtree</a:t>
            </a:r>
            <a:r>
              <a:rPr lang="en-US" altLang="zh-CN" sz="1540" noProof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  <a:endParaRPr lang="en-US" altLang="zh-CN" sz="154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TextBox 6">
            <a:extLst>
              <a:ext uri="{FF2B5EF4-FFF2-40B4-BE49-F238E27FC236}">
                <a16:creationId xmlns:a16="http://schemas.microsoft.com/office/drawing/2014/main" id="{A30875EC-7422-44F6-883B-72A63757D947}"/>
              </a:ext>
            </a:extLst>
          </p:cNvPr>
          <p:cNvSpPr txBox="1"/>
          <p:nvPr/>
        </p:nvSpPr>
        <p:spPr>
          <a:xfrm>
            <a:off x="534880" y="1050010"/>
            <a:ext cx="3942527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zh-CN" altLang="en-US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</a:t>
            </a:r>
            <a:r>
              <a:rPr lang="zh-CN" altLang="en-US" sz="3200" b="1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考文献</a:t>
            </a:r>
            <a:endParaRPr lang="en-US" altLang="zh-CN" sz="3200" b="1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313759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请老师和各位同学指</a:t>
            </a:r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73" y="534642"/>
            <a:ext cx="4226054" cy="11223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0D6B1BB-8FD4-4050-8A5B-0B033892E56C}"/>
              </a:ext>
            </a:extLst>
          </p:cNvPr>
          <p:cNvSpPr txBox="1"/>
          <p:nvPr/>
        </p:nvSpPr>
        <p:spPr>
          <a:xfrm>
            <a:off x="2130489" y="5682343"/>
            <a:ext cx="7931021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汇报人：左志华（</a:t>
            </a:r>
            <a:r>
              <a:rPr lang="en-US" altLang="zh-CN" dirty="0" smtClean="0"/>
              <a:t>zuo.zhihua@qq.com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哈</a:t>
            </a:r>
            <a:r>
              <a:rPr lang="zh-CN" altLang="en-US" dirty="0"/>
              <a:t>尔</a:t>
            </a:r>
            <a:r>
              <a:rPr lang="zh-CN" altLang="en-US" dirty="0" smtClean="0"/>
              <a:t>滨工程大学 船舶工程学院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E82A9A8-9338-4941-ACEF-DBA5755A33E0}"/>
              </a:ext>
            </a:extLst>
          </p:cNvPr>
          <p:cNvSpPr/>
          <p:nvPr/>
        </p:nvSpPr>
        <p:spPr>
          <a:xfrm>
            <a:off x="5175949" y="1088967"/>
            <a:ext cx="789056" cy="577143"/>
          </a:xfrm>
          <a:prstGeom prst="round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-1743421" y="177669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188270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437" y="6163965"/>
            <a:ext cx="2173125" cy="577143"/>
          </a:xfrm>
          <a:prstGeom prst="rect">
            <a:avLst/>
          </a:prstGeom>
        </p:spPr>
      </p:pic>
      <p:sp>
        <p:nvSpPr>
          <p:cNvPr id="59" name="圆角矩形 58"/>
          <p:cNvSpPr/>
          <p:nvPr/>
        </p:nvSpPr>
        <p:spPr>
          <a:xfrm>
            <a:off x="6495393" y="1088967"/>
            <a:ext cx="3994807" cy="577144"/>
          </a:xfrm>
          <a:prstGeom prst="roundRect">
            <a:avLst>
              <a:gd name="adj" fmla="val 50000"/>
            </a:avLst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直</a:t>
            </a:r>
            <a:r>
              <a:rPr lang="zh-CN" altLang="en-US" sz="2400" b="1" dirty="0" smtClean="0"/>
              <a:t>接数值模拟</a:t>
            </a:r>
            <a:endParaRPr lang="zh-CN" altLang="en-US" sz="2400" b="1" dirty="0"/>
          </a:p>
        </p:txBody>
      </p:sp>
      <p:sp>
        <p:nvSpPr>
          <p:cNvPr id="60" name="圆角矩形 59"/>
          <p:cNvSpPr/>
          <p:nvPr/>
        </p:nvSpPr>
        <p:spPr>
          <a:xfrm>
            <a:off x="6495393" y="2056890"/>
            <a:ext cx="3994807" cy="577144"/>
          </a:xfrm>
          <a:prstGeom prst="roundRect">
            <a:avLst>
              <a:gd name="adj" fmla="val 50000"/>
            </a:avLst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粒子搜索</a:t>
            </a:r>
            <a:endParaRPr lang="zh-CN" altLang="en-US" sz="2400" b="1" dirty="0"/>
          </a:p>
        </p:txBody>
      </p:sp>
      <p:sp>
        <p:nvSpPr>
          <p:cNvPr id="61" name="圆角矩形 60"/>
          <p:cNvSpPr/>
          <p:nvPr/>
        </p:nvSpPr>
        <p:spPr>
          <a:xfrm>
            <a:off x="6495393" y="3024817"/>
            <a:ext cx="3994807" cy="577144"/>
          </a:xfrm>
          <a:prstGeom prst="roundRect">
            <a:avLst>
              <a:gd name="adj" fmla="val 50000"/>
            </a:avLst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粒</a:t>
            </a:r>
            <a:r>
              <a:rPr lang="zh-CN" altLang="en-US" sz="2400" b="1" dirty="0" smtClean="0"/>
              <a:t>子搜索实例：四叉树</a:t>
            </a:r>
            <a:endParaRPr lang="zh-CN" altLang="en-US" sz="2400" b="1" dirty="0"/>
          </a:p>
        </p:txBody>
      </p:sp>
      <p:sp>
        <p:nvSpPr>
          <p:cNvPr id="62" name="圆角矩形 61"/>
          <p:cNvSpPr/>
          <p:nvPr/>
        </p:nvSpPr>
        <p:spPr>
          <a:xfrm>
            <a:off x="6495393" y="3992742"/>
            <a:ext cx="3994807" cy="577144"/>
          </a:xfrm>
          <a:prstGeom prst="roundRect">
            <a:avLst>
              <a:gd name="adj" fmla="val 50000"/>
            </a:avLst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不完全回答，两个问题</a:t>
            </a:r>
            <a:endParaRPr lang="zh-CN" altLang="en-US" sz="2400" b="1" dirty="0"/>
          </a:p>
        </p:txBody>
      </p:sp>
      <p:sp>
        <p:nvSpPr>
          <p:cNvPr id="63" name="圆角矩形 62"/>
          <p:cNvSpPr/>
          <p:nvPr/>
        </p:nvSpPr>
        <p:spPr>
          <a:xfrm>
            <a:off x="6495393" y="4960668"/>
            <a:ext cx="3994807" cy="577144"/>
          </a:xfrm>
          <a:prstGeom prst="roundRect">
            <a:avLst>
              <a:gd name="adj" fmla="val 50000"/>
            </a:avLst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总结</a:t>
            </a:r>
            <a:endParaRPr lang="zh-CN" altLang="en-US" sz="2400" b="1" dirty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61767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56156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2615955-EF16-474A-AF7A-67DE2F988603}"/>
              </a:ext>
            </a:extLst>
          </p:cNvPr>
          <p:cNvSpPr/>
          <p:nvPr/>
        </p:nvSpPr>
        <p:spPr>
          <a:xfrm>
            <a:off x="5175949" y="2056890"/>
            <a:ext cx="789056" cy="577143"/>
          </a:xfrm>
          <a:prstGeom prst="round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2F0E8D2-0B1A-4CEC-B417-4576340E8028}"/>
              </a:ext>
            </a:extLst>
          </p:cNvPr>
          <p:cNvSpPr/>
          <p:nvPr/>
        </p:nvSpPr>
        <p:spPr>
          <a:xfrm>
            <a:off x="5175949" y="3024814"/>
            <a:ext cx="789056" cy="577143"/>
          </a:xfrm>
          <a:prstGeom prst="round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BCA861A-32F7-4E14-9024-694A9A1B1578}"/>
              </a:ext>
            </a:extLst>
          </p:cNvPr>
          <p:cNvSpPr/>
          <p:nvPr/>
        </p:nvSpPr>
        <p:spPr>
          <a:xfrm>
            <a:off x="5175949" y="3992743"/>
            <a:ext cx="789056" cy="577143"/>
          </a:xfrm>
          <a:prstGeom prst="round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E8B4FA0-19B5-4169-939C-ADA479D95545}"/>
              </a:ext>
            </a:extLst>
          </p:cNvPr>
          <p:cNvSpPr/>
          <p:nvPr/>
        </p:nvSpPr>
        <p:spPr>
          <a:xfrm>
            <a:off x="5175949" y="4960669"/>
            <a:ext cx="789056" cy="577143"/>
          </a:xfrm>
          <a:prstGeom prst="round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26620" y="0"/>
            <a:ext cx="1666001" cy="792000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84230" y="25072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接数值模拟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8" y="118033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粒子搜索实例：</a:t>
            </a:r>
          </a:p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四叉树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7" y="101310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不完全回答，两个问题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0" y="118033"/>
            <a:ext cx="1967014" cy="522403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8991548" y="1030287"/>
            <a:ext cx="2934289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</a:t>
            </a:r>
            <a:r>
              <a:rPr lang="zh-CN" altLang="en-US" sz="3200" b="1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接数值模拟</a:t>
            </a:r>
          </a:p>
        </p:txBody>
      </p:sp>
      <p:sp>
        <p:nvSpPr>
          <p:cNvPr id="20" name="矩形 19"/>
          <p:cNvSpPr/>
          <p:nvPr/>
        </p:nvSpPr>
        <p:spPr>
          <a:xfrm>
            <a:off x="298906" y="1007902"/>
            <a:ext cx="11626931" cy="562471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斜纹 20"/>
          <p:cNvSpPr/>
          <p:nvPr/>
        </p:nvSpPr>
        <p:spPr>
          <a:xfrm>
            <a:off x="270992" y="98619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斜纹 31"/>
          <p:cNvSpPr/>
          <p:nvPr/>
        </p:nvSpPr>
        <p:spPr>
          <a:xfrm rot="10800000">
            <a:off x="11593978" y="629454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矩形 39"/>
          <p:cNvSpPr/>
          <p:nvPr/>
        </p:nvSpPr>
        <p:spPr>
          <a:xfrm>
            <a:off x="509565" y="1228565"/>
            <a:ext cx="1121847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网格方法：</a:t>
            </a:r>
            <a:endParaRPr lang="en-US" altLang="zh-CN" dirty="0" smtClean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直接数值模拟（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）：要求追踪小涡漩，网格数大，计算量、储存量大。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湍流模型：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先验的湍流模式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，减轻求解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方程的负担。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SPH</a:t>
            </a:r>
            <a:r>
              <a:rPr lang="zh-CN" altLang="en-US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方法（粒子方法）：</a:t>
            </a:r>
            <a:endParaRPr lang="en-US" altLang="zh-CN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直接数值模拟（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）：被广泛描述，也对粒子数需求大，与网格方法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（假设与描述）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又有不同。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湍流模型：先验的湍流模式，减轻求解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方程的负担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。（仅少量文献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进行讨论）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SPH</a:t>
            </a:r>
            <a:r>
              <a:rPr lang="zh-CN" altLang="en-US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</a:t>
            </a:r>
            <a:r>
              <a:rPr lang="zh-CN" altLang="en-US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方程的求解</a:t>
            </a:r>
            <a:r>
              <a:rPr lang="zh-CN" altLang="en-US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事物发展规律角度：较为成熟、健壮的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实现（探索性） → 可能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的先验模型方案加速计算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182141"/>
              </p:ext>
            </p:extLst>
          </p:nvPr>
        </p:nvGraphicFramePr>
        <p:xfrm>
          <a:off x="972132" y="4873033"/>
          <a:ext cx="3388763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Equation" r:id="rId5" imgW="2209680" imgH="469800" progId="Equation.DSMT4">
                  <p:embed/>
                </p:oleObj>
              </mc:Choice>
              <mc:Fallback>
                <p:oleObj name="Equation" r:id="rId5" imgW="2209680" imgH="4698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2132" y="4873033"/>
                        <a:ext cx="3388763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735331"/>
              </p:ext>
            </p:extLst>
          </p:nvPr>
        </p:nvGraphicFramePr>
        <p:xfrm>
          <a:off x="4816980" y="4869836"/>
          <a:ext cx="26625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" name="Equation" r:id="rId7" imgW="1739880" imgH="469800" progId="Equation.DSMT4">
                  <p:embed/>
                </p:oleObj>
              </mc:Choice>
              <mc:Fallback>
                <p:oleObj name="Equation" r:id="rId7" imgW="1739880" imgH="4698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16980" y="4869836"/>
                        <a:ext cx="2662500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788678"/>
              </p:ext>
            </p:extLst>
          </p:nvPr>
        </p:nvGraphicFramePr>
        <p:xfrm>
          <a:off x="7871761" y="4873033"/>
          <a:ext cx="2796747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4" name="Equation" r:id="rId9" imgW="1828800" imgH="469800" progId="Equation.DSMT4">
                  <p:embed/>
                </p:oleObj>
              </mc:Choice>
              <mc:Fallback>
                <p:oleObj name="Equation" r:id="rId9" imgW="1828800" imgH="46980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71761" y="4873033"/>
                        <a:ext cx="2796747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704389"/>
              </p:ext>
            </p:extLst>
          </p:nvPr>
        </p:nvGraphicFramePr>
        <p:xfrm>
          <a:off x="4728230" y="3820550"/>
          <a:ext cx="284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name="Equation" r:id="rId11" imgW="1803240" imgH="457200" progId="Equation.DSMT4">
                  <p:embed/>
                </p:oleObj>
              </mc:Choice>
              <mc:Fallback>
                <p:oleObj name="Equation" r:id="rId11" imgW="1803240" imgH="457200" progId="Equation.DSMT4">
                  <p:embed/>
                  <p:pic>
                    <p:nvPicPr>
                      <p:cNvPr id="42" name="对象 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8230" y="3820550"/>
                        <a:ext cx="2840000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直接箭头连接符 39"/>
          <p:cNvCxnSpPr>
            <a:stCxn id="39" idx="2"/>
          </p:cNvCxnSpPr>
          <p:nvPr/>
        </p:nvCxnSpPr>
        <p:spPr>
          <a:xfrm flipH="1">
            <a:off x="1460995" y="4540550"/>
            <a:ext cx="4687235" cy="555817"/>
          </a:xfrm>
          <a:prstGeom prst="straightConnector1">
            <a:avLst/>
          </a:prstGeom>
          <a:ln w="38100">
            <a:solidFill>
              <a:srgbClr val="004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1460995" y="4540550"/>
            <a:ext cx="5705340" cy="560813"/>
          </a:xfrm>
          <a:prstGeom prst="straightConnector1">
            <a:avLst/>
          </a:prstGeom>
          <a:ln w="38100">
            <a:solidFill>
              <a:srgbClr val="004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5369732" y="4101971"/>
            <a:ext cx="560231" cy="978794"/>
          </a:xfrm>
          <a:prstGeom prst="straightConnector1">
            <a:avLst/>
          </a:prstGeom>
          <a:ln w="38100">
            <a:solidFill>
              <a:srgbClr val="004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7166335" y="4103985"/>
            <a:ext cx="1126901" cy="942278"/>
          </a:xfrm>
          <a:prstGeom prst="straightConnector1">
            <a:avLst/>
          </a:prstGeom>
          <a:ln w="38100">
            <a:solidFill>
              <a:srgbClr val="004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90326" y="2364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直接数值模拟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8" y="92792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粒子搜索实例：</a:t>
            </a:r>
          </a:p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四叉树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101310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不完全回答，两个问题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0" y="118033"/>
            <a:ext cx="1967014" cy="522403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6"/>
          <p:cNvSpPr txBox="1"/>
          <p:nvPr/>
        </p:nvSpPr>
        <p:spPr>
          <a:xfrm>
            <a:off x="9340645" y="1019580"/>
            <a:ext cx="2598056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</a:t>
            </a:r>
            <a:endParaRPr lang="zh-CN" altLang="en-US" sz="3200" b="1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298906" y="1007902"/>
            <a:ext cx="11626931" cy="562471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斜纹 101"/>
          <p:cNvSpPr/>
          <p:nvPr/>
        </p:nvSpPr>
        <p:spPr>
          <a:xfrm>
            <a:off x="270992" y="98619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3" name="斜纹 102"/>
          <p:cNvSpPr/>
          <p:nvPr/>
        </p:nvSpPr>
        <p:spPr>
          <a:xfrm rot="10800000">
            <a:off x="11593978" y="629454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矩形 39"/>
          <p:cNvSpPr/>
          <p:nvPr/>
        </p:nvSpPr>
        <p:spPr>
          <a:xfrm>
            <a:off x="509565" y="1228565"/>
            <a:ext cx="11218477" cy="467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最</a:t>
            </a: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近相邻粒子搜索法</a:t>
            </a:r>
            <a:r>
              <a:rPr lang="en-US" altLang="zh-CN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(NNPS)</a:t>
            </a:r>
            <a:r>
              <a:rPr lang="en-US" altLang="zh-CN" b="1" baseline="30000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[2]</a:t>
            </a: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</a:t>
            </a:r>
            <a:endParaRPr lang="en-US" altLang="zh-CN" b="1" dirty="0" smtClean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全配对搜索法；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链表搜索法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树形搜索法。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时间复杂度分别为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O(N^2)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O(N)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lgN)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（链表搜索法）插图来自互联网</a:t>
            </a:r>
            <a:r>
              <a:rPr lang="en-US" altLang="zh-CN" sz="14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[6]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（树形搜索法）插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图来自互联网</a:t>
            </a:r>
            <a:r>
              <a:rPr lang="en-US" altLang="zh-CN" sz="14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SPlisHSPlasH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，采用紧凑哈希）插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图来自互联网</a:t>
            </a:r>
            <a:r>
              <a:rPr lang="en-US" altLang="zh-CN" sz="14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endParaRPr lang="en-US" altLang="zh-CN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此外，还有一些新方法：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离散哈希、紧凑哈希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(SPlisHSPlasH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4" name="Picture 200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21" y="2555488"/>
            <a:ext cx="2044665" cy="203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1307690" y="3057832"/>
            <a:ext cx="786581" cy="776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6" name="Picture 202" descr="https://raw.githubusercontent.com/InteractiveComputerGraphics/SPlisHSPlasH/master/doc/images/teaser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499" y="2448997"/>
            <a:ext cx="4762500" cy="230505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" name="Picture 206" descr="https://upload.wikimedia.org/wikipedia/commons/thumb/8/8b/Point_quadtree.svg/300px-Point_quadtre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049" y="2370338"/>
            <a:ext cx="2499197" cy="249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直接数值模拟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8" y="92792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粒子搜索实例：</a:t>
            </a:r>
          </a:p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四叉树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101310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不完全回答，两个问题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0" y="118033"/>
            <a:ext cx="1967014" cy="522403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298906" y="1007902"/>
            <a:ext cx="11626931" cy="562471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斜纹 101"/>
          <p:cNvSpPr/>
          <p:nvPr/>
        </p:nvSpPr>
        <p:spPr>
          <a:xfrm>
            <a:off x="270992" y="98619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3" name="斜纹 102"/>
          <p:cNvSpPr/>
          <p:nvPr/>
        </p:nvSpPr>
        <p:spPr>
          <a:xfrm rot="10800000">
            <a:off x="11593978" y="629454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矩形 39"/>
          <p:cNvSpPr/>
          <p:nvPr/>
        </p:nvSpPr>
        <p:spPr>
          <a:xfrm>
            <a:off x="509565" y="1228565"/>
            <a:ext cx="1121847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算法的有趣例子</a:t>
            </a:r>
            <a:r>
              <a:rPr lang="en-US" altLang="zh-CN" b="1" baseline="30000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[5]</a:t>
            </a: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：时间复杂度、空间复杂度</a:t>
            </a:r>
            <a:endParaRPr lang="en-US" altLang="zh-CN" b="1" dirty="0" smtClean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师让我把全班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本作业本按封面上的学号排好。</a:t>
            </a:r>
          </a:p>
          <a:p>
            <a:pPr algn="just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于是我灵活运用了快速排序的知识，从本堆中随便抽出一本，把学号比它小的本子放在左边，学号比它大的本子放在右边，再从左边这一堆挑出一本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如此一来我的排本子的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就从普通人用的插入排序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(N^2)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 lgN)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周围的同学投来好奇的目光，我洋洋自得，心想学过算法的我就是不一样。</a:t>
            </a:r>
          </a:p>
          <a:p>
            <a:pPr algn="just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快速排序效率果然很高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，不一会儿，</a:t>
            </a:r>
          </a:p>
          <a:p>
            <a:pPr algn="just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我的桌子就放不下了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_(:</a:t>
            </a:r>
            <a:r>
              <a:rPr lang="az-Cyrl-AZ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з</a:t>
            </a:r>
            <a:r>
              <a:rPr lang="zh-CN" altLang="az-Cyrl-AZ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」∠</a:t>
            </a:r>
            <a:r>
              <a:rPr lang="az-Cyrl-AZ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)_</a:t>
            </a:r>
          </a:p>
          <a:p>
            <a:pPr algn="just">
              <a:lnSpc>
                <a:spcPct val="120000"/>
              </a:lnSpc>
            </a:pPr>
            <a:endParaRPr lang="az-Cyrl-AZ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az-Cyrl-AZ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评论：忽略系数和空间复杂度的后果。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9340645" y="1019580"/>
            <a:ext cx="2598056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</a:t>
            </a:r>
            <a:endParaRPr lang="zh-CN" altLang="en-US" sz="3200" b="1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直接数值模拟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95014" y="101310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子搜索实例：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四叉树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96814" y="92792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不完全回答，两个问题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0" y="118033"/>
            <a:ext cx="1967014" cy="522403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6"/>
          <p:cNvSpPr txBox="1"/>
          <p:nvPr/>
        </p:nvSpPr>
        <p:spPr>
          <a:xfrm>
            <a:off x="6999669" y="1023720"/>
            <a:ext cx="4926168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</a:t>
            </a:r>
            <a:r>
              <a:rPr lang="zh-CN" altLang="en-US" sz="3200" b="1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子搜索实例</a:t>
            </a:r>
            <a:r>
              <a:rPr lang="zh-CN" altLang="en-US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：四</a:t>
            </a:r>
            <a:r>
              <a:rPr lang="zh-CN" altLang="en-US" sz="3200" b="1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叉树</a:t>
            </a:r>
          </a:p>
        </p:txBody>
      </p:sp>
      <p:sp>
        <p:nvSpPr>
          <p:cNvPr id="35" name="矩形 34"/>
          <p:cNvSpPr/>
          <p:nvPr/>
        </p:nvSpPr>
        <p:spPr>
          <a:xfrm>
            <a:off x="298906" y="1007902"/>
            <a:ext cx="11626931" cy="562471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斜纹 35"/>
          <p:cNvSpPr/>
          <p:nvPr/>
        </p:nvSpPr>
        <p:spPr>
          <a:xfrm>
            <a:off x="270992" y="98619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斜纹 37"/>
          <p:cNvSpPr/>
          <p:nvPr/>
        </p:nvSpPr>
        <p:spPr>
          <a:xfrm rot="10800000">
            <a:off x="11593978" y="629454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9"/>
          <p:cNvSpPr/>
          <p:nvPr/>
        </p:nvSpPr>
        <p:spPr>
          <a:xfrm>
            <a:off x="509565" y="1228565"/>
            <a:ext cx="7246225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四叉树</a:t>
            </a:r>
            <a:r>
              <a:rPr lang="en-US" altLang="zh-CN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(quadtree)</a:t>
            </a: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、八叉树</a:t>
            </a:r>
            <a:r>
              <a:rPr lang="en-US" altLang="zh-CN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(octree)</a:t>
            </a: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</a:t>
            </a:r>
            <a:endParaRPr lang="en-US" altLang="zh-CN" b="1" dirty="0" smtClean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en-US" altLang="zh-CN" b="1" dirty="0" smtClean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四叉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树、八叉树在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像处理、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物体碰撞、粒子法中有一些应用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四叉树是在二维图片中定位像素的唯一适合的算法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。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[7]</a:t>
            </a: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树形搜索法非常适合求解具有可变光滑长度的问题，这种算法通过粒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子的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位置来构造有序树（二叉树、四叉树、八叉树）。树形搜索算法的时间复杂度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O(N lgN)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在实际编程实现中，往往可以采用面向对象方法、递归函数等编程手段实现树形搜索法，经有关资料证明，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结合树形搜索法的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SPH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实现是非常高效和健壮的，尤其是用于求解具有可变光滑长度和粒子数量庞大的问题时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。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[2]</a:t>
            </a:r>
            <a:endParaRPr lang="en-US" altLang="zh-CN" baseline="30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</p:txBody>
      </p:sp>
      <p:pic>
        <p:nvPicPr>
          <p:cNvPr id="3183" name="Picture 111" descr="https://upload.wikimedia.org/wikipedia/commons/thumb/d/d7/Quadtree_compression_of_an_image.gif/300px-Quadtree_compression_of_an_imag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68" y="4914735"/>
            <a:ext cx="3155491" cy="157774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7" name="Picture 115" descr="anim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179" y="1597217"/>
            <a:ext cx="3177380" cy="317738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6287225" y="6153927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插图来自互联网</a:t>
            </a:r>
            <a:r>
              <a:rPr lang="en-US" altLang="zh-CN" sz="16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[8]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直接数值模拟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95014" y="101310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子搜索实例：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四叉树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96814" y="92792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不完全回答，两个问题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0" y="118033"/>
            <a:ext cx="1967014" cy="522403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6"/>
          <p:cNvSpPr txBox="1"/>
          <p:nvPr/>
        </p:nvSpPr>
        <p:spPr>
          <a:xfrm>
            <a:off x="6999669" y="1023720"/>
            <a:ext cx="4926168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</a:t>
            </a:r>
            <a:r>
              <a:rPr lang="zh-CN" altLang="en-US" sz="3200" b="1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子搜索实例</a:t>
            </a:r>
            <a:r>
              <a:rPr lang="zh-CN" altLang="en-US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：四</a:t>
            </a:r>
            <a:r>
              <a:rPr lang="zh-CN" altLang="en-US" sz="3200" b="1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叉树</a:t>
            </a:r>
          </a:p>
        </p:txBody>
      </p:sp>
      <p:sp>
        <p:nvSpPr>
          <p:cNvPr id="35" name="矩形 34"/>
          <p:cNvSpPr/>
          <p:nvPr/>
        </p:nvSpPr>
        <p:spPr>
          <a:xfrm>
            <a:off x="298906" y="1007902"/>
            <a:ext cx="11626931" cy="562471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斜纹 35"/>
          <p:cNvSpPr/>
          <p:nvPr/>
        </p:nvSpPr>
        <p:spPr>
          <a:xfrm>
            <a:off x="270992" y="98619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斜纹 37"/>
          <p:cNvSpPr/>
          <p:nvPr/>
        </p:nvSpPr>
        <p:spPr>
          <a:xfrm rot="10800000">
            <a:off x="11593978" y="629454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9"/>
          <p:cNvSpPr/>
          <p:nvPr/>
        </p:nvSpPr>
        <p:spPr>
          <a:xfrm>
            <a:off x="509565" y="1228565"/>
            <a:ext cx="11103598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四叉树</a:t>
            </a:r>
            <a:r>
              <a:rPr lang="en-US" altLang="zh-CN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(quadtree)</a:t>
            </a: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编程实现：</a:t>
            </a:r>
            <a:endParaRPr lang="en-US" altLang="zh-CN" b="1" dirty="0" smtClean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en-US" altLang="zh-CN" b="1" dirty="0" smtClean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zoziha/quad-tree(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  <a:hlinkClick r:id="rId4"/>
              </a:rPr>
              <a:t>https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  <a:hlinkClick r:id="rId4"/>
              </a:rPr>
              <a:t>://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  <a:hlinkClick r:id="rId4"/>
              </a:rPr>
              <a:t>github.com/zoziha/quad-tree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) (MIT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开源许可证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).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类（面向对象父类）：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问题域和查找域（类的实例）：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 </a:t>
            </a: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构建四叉树和四叉树查询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en-US" altLang="zh-CN" baseline="30000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en-US" altLang="zh-CN" baseline="30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编程方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法（健壮和高效的保证）：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向对象式编程，函数式编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程（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递归函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数、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链表存储）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</p:txBody>
      </p:sp>
      <p:pic>
        <p:nvPicPr>
          <p:cNvPr id="3187" name="Picture 115" descr="anim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63" y="4586599"/>
            <a:ext cx="1772349" cy="17723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6163104" y="2608686"/>
            <a:ext cx="1050909" cy="105090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85887" y="2621653"/>
            <a:ext cx="999887" cy="99988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116004" y="2908777"/>
            <a:ext cx="98623" cy="98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193059" y="29999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点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603777" y="28841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矩形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381569" y="28841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圆形</a:t>
            </a:r>
            <a:endParaRPr lang="zh-CN" altLang="en-US" dirty="0"/>
          </a:p>
        </p:txBody>
      </p:sp>
      <p:grpSp>
        <p:nvGrpSpPr>
          <p:cNvPr id="56" name="组合 55"/>
          <p:cNvGrpSpPr/>
          <p:nvPr/>
        </p:nvGrpSpPr>
        <p:grpSpPr>
          <a:xfrm>
            <a:off x="6013126" y="4074253"/>
            <a:ext cx="2261301" cy="2284696"/>
            <a:chOff x="4664649" y="4228864"/>
            <a:chExt cx="2261301" cy="2284696"/>
          </a:xfrm>
        </p:grpSpPr>
        <p:sp>
          <p:nvSpPr>
            <p:cNvPr id="37" name="矩形 36"/>
            <p:cNvSpPr/>
            <p:nvPr/>
          </p:nvSpPr>
          <p:spPr>
            <a:xfrm>
              <a:off x="4664649" y="4252259"/>
              <a:ext cx="2261301" cy="226130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6749" y="4559777"/>
              <a:ext cx="98623" cy="986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5229148" y="4808302"/>
              <a:ext cx="98623" cy="9862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798138" y="4681306"/>
              <a:ext cx="98623" cy="986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5831665" y="4559776"/>
              <a:ext cx="98623" cy="986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838749" y="6121877"/>
              <a:ext cx="98623" cy="986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88060" y="5251063"/>
              <a:ext cx="98623" cy="986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278460" y="5657739"/>
              <a:ext cx="98623" cy="986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6488059" y="4709679"/>
              <a:ext cx="98623" cy="986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986683" y="5730979"/>
              <a:ext cx="98623" cy="986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448349" y="5931377"/>
              <a:ext cx="98623" cy="986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4753690" y="4330798"/>
              <a:ext cx="1050909" cy="105090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stCxn id="37" idx="1"/>
              <a:endCxn id="37" idx="3"/>
            </p:cNvCxnSpPr>
            <p:nvPr/>
          </p:nvCxnSpPr>
          <p:spPr>
            <a:xfrm>
              <a:off x="4664649" y="5382910"/>
              <a:ext cx="22613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37" idx="0"/>
              <a:endCxn id="37" idx="2"/>
            </p:cNvCxnSpPr>
            <p:nvPr/>
          </p:nvCxnSpPr>
          <p:spPr>
            <a:xfrm>
              <a:off x="5795300" y="4252259"/>
              <a:ext cx="0" cy="2261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664649" y="5931377"/>
              <a:ext cx="22613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4664649" y="4856252"/>
              <a:ext cx="22613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81569" y="4252259"/>
              <a:ext cx="0" cy="2222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229148" y="4228864"/>
              <a:ext cx="0" cy="1152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4933648" y="4252259"/>
              <a:ext cx="0" cy="6039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4673948" y="4554255"/>
              <a:ext cx="555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直接箭头连接符 59"/>
          <p:cNvCxnSpPr/>
          <p:nvPr/>
        </p:nvCxnSpPr>
        <p:spPr>
          <a:xfrm>
            <a:off x="3608557" y="3451340"/>
            <a:ext cx="2544679" cy="1146873"/>
          </a:xfrm>
          <a:prstGeom prst="straightConnector1">
            <a:avLst/>
          </a:prstGeom>
          <a:ln w="38100">
            <a:solidFill>
              <a:srgbClr val="004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5465154" y="3820260"/>
            <a:ext cx="497604" cy="450890"/>
          </a:xfrm>
          <a:prstGeom prst="straightConnector1">
            <a:avLst/>
          </a:prstGeom>
          <a:ln w="38100">
            <a:solidFill>
              <a:srgbClr val="004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H="1">
            <a:off x="6474537" y="3735918"/>
            <a:ext cx="23834" cy="439066"/>
          </a:xfrm>
          <a:prstGeom prst="straightConnector1">
            <a:avLst/>
          </a:prstGeom>
          <a:ln w="38100">
            <a:solidFill>
              <a:srgbClr val="004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50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直接数值模拟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118033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粒子搜索实例：</a:t>
            </a:r>
          </a:p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四叉树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98248" y="101310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不完全回答，两个问题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0" y="118033"/>
            <a:ext cx="1967014" cy="522403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6"/>
          <p:cNvSpPr txBox="1"/>
          <p:nvPr/>
        </p:nvSpPr>
        <p:spPr>
          <a:xfrm>
            <a:off x="6999669" y="1023720"/>
            <a:ext cx="4926168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不完全回答，两个问题</a:t>
            </a:r>
            <a:endParaRPr lang="zh-CN" altLang="en-US" sz="3200" b="1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98906" y="1007902"/>
            <a:ext cx="11626931" cy="562471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斜纹 35"/>
          <p:cNvSpPr/>
          <p:nvPr/>
        </p:nvSpPr>
        <p:spPr>
          <a:xfrm>
            <a:off x="270992" y="98619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斜纹 38"/>
          <p:cNvSpPr/>
          <p:nvPr/>
        </p:nvSpPr>
        <p:spPr>
          <a:xfrm rot="10800000">
            <a:off x="11593978" y="6294549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9565" y="1228565"/>
            <a:ext cx="1121847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误差来源：模</a:t>
            </a:r>
            <a:r>
              <a:rPr lang="zh-CN" altLang="en-US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型</a:t>
            </a: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误差</a:t>
            </a:r>
            <a:r>
              <a:rPr lang="en-US" altLang="zh-CN" b="1" baseline="30000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[2]</a:t>
            </a: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</a:t>
            </a:r>
            <a:endParaRPr lang="en-US" altLang="zh-CN" b="1" dirty="0" smtClean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处近似</a:t>
            </a:r>
            <a:endParaRPr lang="en-US" altLang="zh-CN" b="1" dirty="0" smtClean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湍</a:t>
            </a:r>
            <a:r>
              <a:rPr lang="zh-CN" altLang="en-US" b="1" dirty="0" smtClean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流模型：</a:t>
            </a:r>
            <a:endParaRPr lang="en-US" altLang="zh-CN" b="1" dirty="0" smtClean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还在发展，在高雷诺数场景还存在适应性问题。（光滑长度、粒子数量）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292945"/>
              </p:ext>
            </p:extLst>
          </p:nvPr>
        </p:nvGraphicFramePr>
        <p:xfrm>
          <a:off x="1441768" y="2599150"/>
          <a:ext cx="4445984" cy="2292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5" imgW="2412720" imgH="1244520" progId="Equation.DSMT4">
                  <p:embed/>
                </p:oleObj>
              </mc:Choice>
              <mc:Fallback>
                <p:oleObj name="Equation" r:id="rId5" imgW="2412720" imgH="1244520" progId="Equation.DSMT4">
                  <p:embed/>
                  <p:pic>
                    <p:nvPicPr>
                      <p:cNvPr id="41" name="对象 4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1768" y="2599150"/>
                        <a:ext cx="4445984" cy="2292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椭圆 41"/>
          <p:cNvSpPr/>
          <p:nvPr/>
        </p:nvSpPr>
        <p:spPr>
          <a:xfrm>
            <a:off x="1967210" y="2697934"/>
            <a:ext cx="343814" cy="342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365586" y="3402466"/>
            <a:ext cx="343814" cy="342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29" y="3059628"/>
            <a:ext cx="2409996" cy="19612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8372191" y="5176781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插图来自互联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82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6640"/>
          <a:stretch/>
        </p:blipFill>
        <p:spPr>
          <a:xfrm rot="18988439">
            <a:off x="9634901" y="5380743"/>
            <a:ext cx="3549456" cy="1393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直接数值模拟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804295" y="118033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粒子搜索实例：</a:t>
            </a:r>
          </a:p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四叉树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101310"/>
            <a:ext cx="13440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不完全回答，两个问题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0" y="118033"/>
            <a:ext cx="1967014" cy="522403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245664" y="1925640"/>
            <a:ext cx="9555685" cy="159395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斜纹 19"/>
          <p:cNvSpPr/>
          <p:nvPr/>
        </p:nvSpPr>
        <p:spPr>
          <a:xfrm>
            <a:off x="1217750" y="1903936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斜纹 20"/>
          <p:cNvSpPr/>
          <p:nvPr/>
        </p:nvSpPr>
        <p:spPr>
          <a:xfrm rot="10800000">
            <a:off x="10475731" y="3202913"/>
            <a:ext cx="359773" cy="359773"/>
          </a:xfrm>
          <a:prstGeom prst="diagStrip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59496" y="2073138"/>
            <a:ext cx="8928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汇报小结</a:t>
            </a:r>
            <a:r>
              <a:rPr lang="zh-CN" altLang="en-US" sz="20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粒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子方法与网格方法在实现上特性不同。相比于成熟的网格方法和实现，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SPH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方法还存在一些理论和实践的不足之处：理论完善、误差分析、数值加速算法。（已经有很多理论尝试在提高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SPH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的场景适应性和健壮性）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SPH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现阶段更适用于一些探索性、小型应用场景。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63745" y="3829668"/>
            <a:ext cx="576000" cy="576000"/>
          </a:xfrm>
          <a:prstGeom prst="rect">
            <a:avLst/>
          </a:prstGeom>
          <a:solidFill>
            <a:srgbClr val="004EA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63745" y="4749851"/>
            <a:ext cx="576000" cy="576000"/>
          </a:xfrm>
          <a:prstGeom prst="rect">
            <a:avLst/>
          </a:prstGeom>
          <a:solidFill>
            <a:srgbClr val="004EA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black">
          <a:xfrm>
            <a:off x="1972743" y="3667092"/>
            <a:ext cx="86597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群：光滑粒子流体动力学（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SPH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）学习群（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667316027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有群友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24+6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black">
          <a:xfrm>
            <a:off x="1972744" y="4603196"/>
            <a:ext cx="91453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开源代码托管仓库：</a:t>
            </a:r>
            <a:r>
              <a:rPr lang="en-US" altLang="zh-CN" sz="1600" dirty="0">
                <a:hlinkClick r:id="rId5"/>
              </a:rPr>
              <a:t>zoziha/SPH (github.com</a:t>
            </a:r>
            <a:r>
              <a:rPr lang="en-US" altLang="zh-CN" sz="1600" dirty="0" smtClean="0">
                <a:hlinkClick r:id="rId5"/>
              </a:rPr>
              <a:t>)</a:t>
            </a:r>
            <a:r>
              <a:rPr lang="en-US" altLang="zh-CN" sz="1600" dirty="0" smtClean="0"/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（已支持四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make/cmake/visual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studio/fpm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已进行代码重构（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Modernized Refactor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263745" y="5719054"/>
            <a:ext cx="576000" cy="576000"/>
          </a:xfrm>
          <a:prstGeom prst="rect">
            <a:avLst/>
          </a:prstGeom>
          <a:solidFill>
            <a:srgbClr val="004EA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black">
          <a:xfrm>
            <a:off x="1972743" y="5572399"/>
            <a:ext cx="91453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静态演示网页：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hlinkClick r:id="rId6"/>
              </a:rPr>
              <a:t>交流研讨 </a:t>
            </a:r>
            <a:r>
              <a:rPr lang="en-US" altLang="zh-CN" sz="1600" dirty="0">
                <a:hlinkClick r:id="rId6"/>
              </a:rPr>
              <a:t>| SPH (zoziha.github.io</a:t>
            </a:r>
            <a:r>
              <a:rPr lang="en-US" altLang="zh-CN" sz="1600" dirty="0" smtClean="0">
                <a:hlinkClick r:id="rId6"/>
              </a:rPr>
              <a:t>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SPH Tutorial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/>
          </a:p>
          <a:p>
            <a:pPr marL="0" indent="0" eaLnBrk="1" hangingPunct="1">
              <a:lnSpc>
                <a:spcPct val="150000"/>
              </a:lnSpc>
              <a:defRPr/>
            </a:pPr>
            <a:r>
              <a:rPr lang="en-US" altLang="zh-CN" sz="1600" dirty="0" smtClean="0"/>
              <a:t>2.</a:t>
            </a:r>
            <a:r>
              <a:rPr lang="zh-CN" altLang="en-US" sz="1600" dirty="0">
                <a:hlinkClick r:id="rId7"/>
              </a:rPr>
              <a:t>课程：高等水动力学 </a:t>
            </a:r>
            <a:r>
              <a:rPr lang="en-US" altLang="zh-CN" sz="1600" dirty="0">
                <a:hlinkClick r:id="rId7"/>
              </a:rPr>
              <a:t>| SPH-homework (zoziha.github.io</a:t>
            </a:r>
            <a:r>
              <a:rPr lang="en-US" altLang="zh-CN" sz="1600" dirty="0" smtClean="0">
                <a:hlinkClick r:id="rId7"/>
              </a:rPr>
              <a:t>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添加第一次作业内容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8C24F644-D4C5-4BD1-ABF2-A0B63D150F9C}"/>
              </a:ext>
            </a:extLst>
          </p:cNvPr>
          <p:cNvSpPr txBox="1"/>
          <p:nvPr/>
        </p:nvSpPr>
        <p:spPr>
          <a:xfrm>
            <a:off x="534880" y="1050010"/>
            <a:ext cx="3512069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3200" b="1" dirty="0" smtClean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sz="3200" b="1" dirty="0">
                <a:solidFill>
                  <a:srgbClr val="004E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  <a:endParaRPr lang="en-US" altLang="zh-CN" sz="3200" b="1" dirty="0">
              <a:solidFill>
                <a:srgbClr val="004E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1999</Words>
  <Application>Microsoft Office PowerPoint</Application>
  <PresentationFormat>宽屏</PresentationFormat>
  <Paragraphs>203</Paragraphs>
  <Slides>11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Impact MT Std</vt:lpstr>
      <vt:lpstr>等线</vt:lpstr>
      <vt:lpstr>等线 Light</vt:lpstr>
      <vt:lpstr>宋体</vt:lpstr>
      <vt:lpstr>微软雅黑</vt:lpstr>
      <vt:lpstr>Arial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情缘素材：https://haosc.taobao.com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宋星宇</dc:creator>
  <cp:lastModifiedBy>左志华</cp:lastModifiedBy>
  <cp:revision>178</cp:revision>
  <dcterms:created xsi:type="dcterms:W3CDTF">2016-11-24T09:20:00Z</dcterms:created>
  <dcterms:modified xsi:type="dcterms:W3CDTF">2021-09-29T02:26:43Z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